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Helvetica World" charset="1" panose="020B0500040000020004"/>
      <p:regular r:id="rId12"/>
    </p:embeddedFont>
    <p:embeddedFont>
      <p:font typeface="Helvetica World Bold" charset="1" panose="020B0800040000020004"/>
      <p:regular r:id="rId13"/>
    </p:embeddedFont>
    <p:embeddedFont>
      <p:font typeface="Helvetica World Italics" charset="1" panose="020B0500040000090004"/>
      <p:regular r:id="rId14"/>
    </p:embeddedFont>
    <p:embeddedFont>
      <p:font typeface="Helvetica World Bold Italics" charset="1" panose="020B0800040000090004"/>
      <p:regular r:id="rId15"/>
    </p:embeddedFont>
    <p:embeddedFont>
      <p:font typeface="Garet" charset="1" panose="00000000000000000000"/>
      <p:regular r:id="rId16"/>
    </p:embeddedFont>
    <p:embeddedFont>
      <p:font typeface="Garet Bold" charset="1" panose="00000000000000000000"/>
      <p:regular r:id="rId17"/>
    </p:embeddedFont>
    <p:embeddedFont>
      <p:font typeface="Garet Italics" charset="1" panose="00000000000000000000"/>
      <p:regular r:id="rId18"/>
    </p:embeddedFont>
    <p:embeddedFont>
      <p:font typeface="Garet Bold Italics" charset="1" panose="00000000000000000000"/>
      <p:regular r:id="rId19"/>
    </p:embeddedFont>
    <p:embeddedFont>
      <p:font typeface="Garet Light" charset="1" panose="00000000000000000000"/>
      <p:regular r:id="rId20"/>
    </p:embeddedFont>
    <p:embeddedFont>
      <p:font typeface="Garet Ultra-Bold" charset="1" panose="00000000000000000000"/>
      <p:regular r:id="rId21"/>
    </p:embeddedFont>
    <p:embeddedFont>
      <p:font typeface="Garet Ultra-Bold Italics" charset="1" panose="00000000000000000000"/>
      <p:regular r:id="rId22"/>
    </p:embeddedFont>
    <p:embeddedFont>
      <p:font typeface="Garet Heavy" charset="1" panose="00000000000000000000"/>
      <p:regular r:id="rId23"/>
    </p:embeddedFont>
    <p:embeddedFont>
      <p:font typeface="Garet Heavy Italics" charset="1" panose="00000000000000000000"/>
      <p:regular r:id="rId24"/>
    </p:embeddedFont>
    <p:embeddedFont>
      <p:font typeface="Hero" charset="1" panose="00000500000000000000"/>
      <p:regular r:id="rId25"/>
    </p:embeddedFont>
    <p:embeddedFont>
      <p:font typeface="Hero Bold" charset="1" panose="00000500000000000000"/>
      <p:regular r:id="rId26"/>
    </p:embeddedFont>
    <p:embeddedFont>
      <p:font typeface="Hero Light" charset="1" panose="000005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  <p:embeddedFont>
      <p:font typeface="Canva Sans Medium" charset="1" panose="020B0603030501040103"/>
      <p:regular r:id="rId32"/>
    </p:embeddedFont>
    <p:embeddedFont>
      <p:font typeface="Canva Sans Medium Italics" charset="1" panose="020B0603030501040103"/>
      <p:regular r:id="rId33"/>
    </p:embeddedFont>
    <p:embeddedFont>
      <p:font typeface="Now" charset="1" panose="00000500000000000000"/>
      <p:regular r:id="rId34"/>
    </p:embeddedFont>
    <p:embeddedFont>
      <p:font typeface="Now Bold" charset="1" panose="00000800000000000000"/>
      <p:regular r:id="rId35"/>
    </p:embeddedFont>
    <p:embeddedFont>
      <p:font typeface="Now Thin" charset="1" panose="00000300000000000000"/>
      <p:regular r:id="rId36"/>
    </p:embeddedFont>
    <p:embeddedFont>
      <p:font typeface="Now Light" charset="1" panose="00000400000000000000"/>
      <p:regular r:id="rId37"/>
    </p:embeddedFont>
    <p:embeddedFont>
      <p:font typeface="Now Medium" charset="1" panose="00000600000000000000"/>
      <p:regular r:id="rId38"/>
    </p:embeddedFont>
    <p:embeddedFont>
      <p:font typeface="Now Heavy" charset="1" panose="00000A00000000000000"/>
      <p:regular r:id="rId39"/>
    </p:embeddedFont>
    <p:embeddedFont>
      <p:font typeface="Barlow" charset="1" panose="00000500000000000000"/>
      <p:regular r:id="rId40"/>
    </p:embeddedFont>
    <p:embeddedFont>
      <p:font typeface="Barlow Bold" charset="1" panose="00000800000000000000"/>
      <p:regular r:id="rId41"/>
    </p:embeddedFont>
    <p:embeddedFont>
      <p:font typeface="Barlow Italics" charset="1" panose="00000500000000000000"/>
      <p:regular r:id="rId42"/>
    </p:embeddedFont>
    <p:embeddedFont>
      <p:font typeface="Barlow Bold Italics" charset="1" panose="00000800000000000000"/>
      <p:regular r:id="rId43"/>
    </p:embeddedFont>
    <p:embeddedFont>
      <p:font typeface="Barlow Thin" charset="1" panose="00000300000000000000"/>
      <p:regular r:id="rId44"/>
    </p:embeddedFont>
    <p:embeddedFont>
      <p:font typeface="Barlow Thin Italics" charset="1" panose="00000300000000000000"/>
      <p:regular r:id="rId45"/>
    </p:embeddedFont>
    <p:embeddedFont>
      <p:font typeface="Barlow Extra-Light" charset="1" panose="00000300000000000000"/>
      <p:regular r:id="rId46"/>
    </p:embeddedFont>
    <p:embeddedFont>
      <p:font typeface="Barlow Extra-Light Italics" charset="1" panose="00000300000000000000"/>
      <p:regular r:id="rId47"/>
    </p:embeddedFont>
    <p:embeddedFont>
      <p:font typeface="Barlow Light" charset="1" panose="00000400000000000000"/>
      <p:regular r:id="rId48"/>
    </p:embeddedFont>
    <p:embeddedFont>
      <p:font typeface="Barlow Light Italics" charset="1" panose="00000400000000000000"/>
      <p:regular r:id="rId49"/>
    </p:embeddedFont>
    <p:embeddedFont>
      <p:font typeface="Barlow Medium" charset="1" panose="00000600000000000000"/>
      <p:regular r:id="rId50"/>
    </p:embeddedFont>
    <p:embeddedFont>
      <p:font typeface="Barlow Medium Italics" charset="1" panose="00000600000000000000"/>
      <p:regular r:id="rId51"/>
    </p:embeddedFont>
    <p:embeddedFont>
      <p:font typeface="Barlow Semi-Bold" charset="1" panose="00000700000000000000"/>
      <p:regular r:id="rId52"/>
    </p:embeddedFont>
    <p:embeddedFont>
      <p:font typeface="Barlow Semi-Bold Italics" charset="1" panose="00000700000000000000"/>
      <p:regular r:id="rId53"/>
    </p:embeddedFont>
    <p:embeddedFont>
      <p:font typeface="Barlow Ultra-Bold" charset="1" panose="00000900000000000000"/>
      <p:regular r:id="rId54"/>
    </p:embeddedFont>
    <p:embeddedFont>
      <p:font typeface="Barlow Ultra-Bold Italics" charset="1" panose="00000900000000000000"/>
      <p:regular r:id="rId55"/>
    </p:embeddedFont>
    <p:embeddedFont>
      <p:font typeface="Barlow Heavy" charset="1" panose="00000A00000000000000"/>
      <p:regular r:id="rId56"/>
    </p:embeddedFont>
    <p:embeddedFont>
      <p:font typeface="Barlow Heavy Italics" charset="1" panose="00000A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slides/slide1.xml" Type="http://schemas.openxmlformats.org/officeDocument/2006/relationships/slide"/><Relationship Id="rId59" Target="slides/slide2.xml" Type="http://schemas.openxmlformats.org/officeDocument/2006/relationships/slide"/><Relationship Id="rId6" Target="fonts/font6.fntdata" Type="http://schemas.openxmlformats.org/officeDocument/2006/relationships/font"/><Relationship Id="rId60" Target="slides/slide3.xml" Type="http://schemas.openxmlformats.org/officeDocument/2006/relationships/slide"/><Relationship Id="rId61" Target="slides/slide4.xml" Type="http://schemas.openxmlformats.org/officeDocument/2006/relationships/slide"/><Relationship Id="rId62" Target="slides/slide5.xml" Type="http://schemas.openxmlformats.org/officeDocument/2006/relationships/slide"/><Relationship Id="rId63" Target="slides/slide6.xml" Type="http://schemas.openxmlformats.org/officeDocument/2006/relationships/slide"/><Relationship Id="rId64" Target="slides/slide7.xml" Type="http://schemas.openxmlformats.org/officeDocument/2006/relationships/slide"/><Relationship Id="rId65" Target="slides/slide8.xml" Type="http://schemas.openxmlformats.org/officeDocument/2006/relationships/slide"/><Relationship Id="rId66" Target="slides/slide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2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000" y="1028700"/>
            <a:ext cx="9258300" cy="9258300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5046" r="0" b="-2504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698682"/>
            <a:ext cx="8452232" cy="6559618"/>
            <a:chOff x="0" y="0"/>
            <a:chExt cx="11269643" cy="874615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269643" cy="8746157"/>
              <a:chOff x="0" y="0"/>
              <a:chExt cx="2478079" cy="19231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478079" cy="1923190"/>
              </a:xfrm>
              <a:custGeom>
                <a:avLst/>
                <a:gdLst/>
                <a:ahLst/>
                <a:cxnLst/>
                <a:rect r="r" b="b" t="t" l="l"/>
                <a:pathLst>
                  <a:path h="1923190" w="2478079">
                    <a:moveTo>
                      <a:pt x="91596" y="0"/>
                    </a:moveTo>
                    <a:lnTo>
                      <a:pt x="2386483" y="0"/>
                    </a:lnTo>
                    <a:cubicBezTo>
                      <a:pt x="2437070" y="0"/>
                      <a:pt x="2478079" y="41009"/>
                      <a:pt x="2478079" y="91596"/>
                    </a:cubicBezTo>
                    <a:lnTo>
                      <a:pt x="2478079" y="1831594"/>
                    </a:lnTo>
                    <a:cubicBezTo>
                      <a:pt x="2478079" y="1882181"/>
                      <a:pt x="2437070" y="1923190"/>
                      <a:pt x="2386483" y="1923190"/>
                    </a:cubicBezTo>
                    <a:lnTo>
                      <a:pt x="91596" y="1923190"/>
                    </a:lnTo>
                    <a:cubicBezTo>
                      <a:pt x="41009" y="1923190"/>
                      <a:pt x="0" y="1882181"/>
                      <a:pt x="0" y="1831594"/>
                    </a:cubicBezTo>
                    <a:lnTo>
                      <a:pt x="0" y="91596"/>
                    </a:lnTo>
                    <a:cubicBezTo>
                      <a:pt x="0" y="41009"/>
                      <a:pt x="41009" y="0"/>
                      <a:pt x="9159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478079" cy="19612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049759"/>
              <a:ext cx="3696398" cy="369639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7573245" y="0"/>
              <a:ext cx="3696398" cy="369639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2391452" y="7235336"/>
            <a:ext cx="3698582" cy="962804"/>
            <a:chOff x="0" y="0"/>
            <a:chExt cx="1561174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1174" cy="406400"/>
            </a:xfrm>
            <a:custGeom>
              <a:avLst/>
              <a:gdLst/>
              <a:ahLst/>
              <a:cxnLst/>
              <a:rect r="r" b="b" t="t" l="l"/>
              <a:pathLst>
                <a:path h="406400" w="1561174">
                  <a:moveTo>
                    <a:pt x="1357974" y="0"/>
                  </a:moveTo>
                  <a:cubicBezTo>
                    <a:pt x="1470198" y="0"/>
                    <a:pt x="1561174" y="90976"/>
                    <a:pt x="1561174" y="203200"/>
                  </a:cubicBezTo>
                  <a:cubicBezTo>
                    <a:pt x="1561174" y="315424"/>
                    <a:pt x="1470198" y="406400"/>
                    <a:pt x="13579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6117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28700" y="1577004"/>
            <a:ext cx="958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2386626" y="3835043"/>
            <a:ext cx="5736380" cy="30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2"/>
              </a:lnSpc>
            </a:pPr>
            <a:r>
              <a:rPr lang="en-US" sz="7202" spc="-360">
                <a:solidFill>
                  <a:srgbClr val="0B2E69"/>
                </a:solidFill>
                <a:latin typeface="Garet Bold"/>
              </a:rPr>
              <a:t>House Price</a:t>
            </a:r>
          </a:p>
          <a:p>
            <a:pPr>
              <a:lnSpc>
                <a:spcPts val="7922"/>
              </a:lnSpc>
            </a:pPr>
            <a:r>
              <a:rPr lang="en-US" sz="7202" spc="-360">
                <a:solidFill>
                  <a:srgbClr val="0B2E69"/>
                </a:solidFill>
                <a:latin typeface="Garet Bold"/>
              </a:rPr>
              <a:t>Prediction</a:t>
            </a:r>
          </a:p>
          <a:p>
            <a:pPr>
              <a:lnSpc>
                <a:spcPts val="7922"/>
              </a:lnSpc>
            </a:pPr>
            <a:r>
              <a:rPr lang="en-US" sz="7202" spc="-360">
                <a:solidFill>
                  <a:srgbClr val="0B2E69"/>
                </a:solidFill>
                <a:latin typeface="Garet Bold"/>
              </a:rPr>
              <a:t>System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72112" y="7499595"/>
            <a:ext cx="2537262" cy="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"/>
              </a:rPr>
              <a:t>By Mystic Milan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91452" y="1407158"/>
            <a:ext cx="3392116" cy="33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aret"/>
              </a:rPr>
              <a:t>DATA SCIENCE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13571"/>
            <a:chOff x="0" y="0"/>
            <a:chExt cx="4816593" cy="345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5961"/>
            </a:xfrm>
            <a:custGeom>
              <a:avLst/>
              <a:gdLst/>
              <a:ahLst/>
              <a:cxnLst/>
              <a:rect r="r" b="b" t="t" l="l"/>
              <a:pathLst>
                <a:path h="3459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5961"/>
                  </a:lnTo>
                  <a:lnTo>
                    <a:pt x="0" y="345961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4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33160" y="2119881"/>
            <a:ext cx="6386210" cy="63862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7821" t="0" r="-27821" b="0"/>
              </a:stretch>
            </a:blipFill>
            <a:ln w="304800" cap="sq">
              <a:solidFill>
                <a:srgbClr val="0B2E69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246350" y="5159159"/>
            <a:ext cx="3524874" cy="352487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200025" cap="sq">
              <a:gradFill>
                <a:gsLst>
                  <a:gs pos="0">
                    <a:srgbClr val="339DDD">
                      <a:alpha val="100000"/>
                    </a:srgbClr>
                  </a:gs>
                  <a:gs pos="100000">
                    <a:srgbClr val="0B5C9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294889" y="1948431"/>
            <a:ext cx="5966469" cy="140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54876"/>
                </a:solidFill>
                <a:latin typeface="Bebas Neue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4889" y="3303930"/>
            <a:ext cx="8664940" cy="480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54876"/>
                </a:solidFill>
                <a:latin typeface="Hero"/>
              </a:rPr>
              <a:t>House price prediction is a system or tool that evaluates a house's value based on various features like location, size, bedrooms, bathrooms, living spaces, parking, and floors.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54876"/>
                </a:solidFill>
                <a:latin typeface="Hero"/>
              </a:rPr>
              <a:t>It also considers the availability of essential services such as water, road access, electricity, and proximity to banks, hospitals, and markets.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54876"/>
                </a:solidFill>
                <a:latin typeface="Hero"/>
              </a:rPr>
              <a:t>This aids buyers, sellers, and investors in determining a reasonable price for a house they're interested in.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13571"/>
            <a:chOff x="0" y="0"/>
            <a:chExt cx="4816593" cy="345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5961"/>
            </a:xfrm>
            <a:custGeom>
              <a:avLst/>
              <a:gdLst/>
              <a:ahLst/>
              <a:cxnLst/>
              <a:rect r="r" b="b" t="t" l="l"/>
              <a:pathLst>
                <a:path h="3459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5961"/>
                  </a:lnTo>
                  <a:lnTo>
                    <a:pt x="0" y="345961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4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8701" y="2284121"/>
            <a:ext cx="6021359" cy="60213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  <a:ln w="304800" cap="sq">
              <a:solidFill>
                <a:srgbClr val="003060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460290" y="2284121"/>
            <a:ext cx="2677748" cy="267774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812" t="0" r="-24812" b="0"/>
              </a:stretch>
            </a:blipFill>
            <a:ln w="161925" cap="sq">
              <a:gradFill>
                <a:gsLst>
                  <a:gs pos="0">
                    <a:srgbClr val="339DDD">
                      <a:alpha val="100000"/>
                    </a:srgbClr>
                  </a:gs>
                  <a:gs pos="100000">
                    <a:srgbClr val="0B5C9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7792762" y="1919182"/>
            <a:ext cx="7365621" cy="140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54876"/>
                </a:solidFill>
                <a:latin typeface="Bebas Neue Bold"/>
              </a:rPr>
              <a:t>Objective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78108" y="3815123"/>
            <a:ext cx="6251872" cy="4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54876"/>
                </a:solidFill>
                <a:latin typeface="Hero Bold"/>
              </a:rPr>
              <a:t>Problem Statement: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78108" y="4211360"/>
            <a:ext cx="7686258" cy="141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54876"/>
                </a:solidFill>
                <a:latin typeface="Hero"/>
              </a:rPr>
              <a:t>Manual house valuation is challenging and time-consuming.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54876"/>
                </a:solidFill>
                <a:latin typeface="Hero"/>
              </a:rPr>
              <a:t>Inexperienced individuals often struggle to accurately assess property values.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78108" y="6120168"/>
            <a:ext cx="6251872" cy="4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54876"/>
                </a:solidFill>
                <a:latin typeface="Hero Bold"/>
              </a:rPr>
              <a:t>Objective of the project: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78108" y="6485175"/>
            <a:ext cx="7686258" cy="106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54876"/>
                </a:solidFill>
                <a:latin typeface="Hero"/>
              </a:rPr>
              <a:t>To develop a system to automate house price valuation.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54876"/>
                </a:solidFill>
                <a:latin typeface="Hero"/>
              </a:rPr>
              <a:t>To provide reliable property valuations to aid decision-making in real estate transactions.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193" y="3109693"/>
            <a:ext cx="3635940" cy="5248733"/>
          </a:xfrm>
          <a:custGeom>
            <a:avLst/>
            <a:gdLst/>
            <a:ahLst/>
            <a:cxnLst/>
            <a:rect r="r" b="b" t="t" l="l"/>
            <a:pathLst>
              <a:path h="5248733" w="3635940">
                <a:moveTo>
                  <a:pt x="0" y="0"/>
                </a:moveTo>
                <a:lnTo>
                  <a:pt x="3635940" y="0"/>
                </a:lnTo>
                <a:lnTo>
                  <a:pt x="3635940" y="5248732"/>
                </a:lnTo>
                <a:lnTo>
                  <a:pt x="0" y="524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78586" y="3109693"/>
            <a:ext cx="3635940" cy="5248733"/>
          </a:xfrm>
          <a:custGeom>
            <a:avLst/>
            <a:gdLst/>
            <a:ahLst/>
            <a:cxnLst/>
            <a:rect r="r" b="b" t="t" l="l"/>
            <a:pathLst>
              <a:path h="5248733" w="3635940">
                <a:moveTo>
                  <a:pt x="0" y="0"/>
                </a:moveTo>
                <a:lnTo>
                  <a:pt x="3635940" y="0"/>
                </a:lnTo>
                <a:lnTo>
                  <a:pt x="3635940" y="5248732"/>
                </a:lnTo>
                <a:lnTo>
                  <a:pt x="0" y="524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71726" y="3109693"/>
            <a:ext cx="3635940" cy="5248733"/>
          </a:xfrm>
          <a:custGeom>
            <a:avLst/>
            <a:gdLst/>
            <a:ahLst/>
            <a:cxnLst/>
            <a:rect r="r" b="b" t="t" l="l"/>
            <a:pathLst>
              <a:path h="5248733" w="3635940">
                <a:moveTo>
                  <a:pt x="0" y="0"/>
                </a:moveTo>
                <a:lnTo>
                  <a:pt x="3635941" y="0"/>
                </a:lnTo>
                <a:lnTo>
                  <a:pt x="3635941" y="5248732"/>
                </a:lnTo>
                <a:lnTo>
                  <a:pt x="0" y="524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64867" y="3109693"/>
            <a:ext cx="3635940" cy="5248733"/>
          </a:xfrm>
          <a:custGeom>
            <a:avLst/>
            <a:gdLst/>
            <a:ahLst/>
            <a:cxnLst/>
            <a:rect r="r" b="b" t="t" l="l"/>
            <a:pathLst>
              <a:path h="5248733" w="3635940">
                <a:moveTo>
                  <a:pt x="0" y="0"/>
                </a:moveTo>
                <a:lnTo>
                  <a:pt x="3635940" y="0"/>
                </a:lnTo>
                <a:lnTo>
                  <a:pt x="3635940" y="5248732"/>
                </a:lnTo>
                <a:lnTo>
                  <a:pt x="0" y="524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445504"/>
            <a:ext cx="18288000" cy="841496"/>
            <a:chOff x="0" y="0"/>
            <a:chExt cx="4816593" cy="2216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21629"/>
            </a:xfrm>
            <a:custGeom>
              <a:avLst/>
              <a:gdLst/>
              <a:ahLst/>
              <a:cxnLst/>
              <a:rect r="r" b="b" t="t" l="l"/>
              <a:pathLst>
                <a:path h="2216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1629"/>
                  </a:lnTo>
                  <a:lnTo>
                    <a:pt x="0" y="221629"/>
                  </a:lnTo>
                  <a:close/>
                </a:path>
              </a:pathLst>
            </a:custGeom>
            <a:solidFill>
              <a:srgbClr val="0078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4816593" cy="326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61473" y="3646002"/>
            <a:ext cx="1642728" cy="1275167"/>
          </a:xfrm>
          <a:custGeom>
            <a:avLst/>
            <a:gdLst/>
            <a:ahLst/>
            <a:cxnLst/>
            <a:rect r="r" b="b" t="t" l="l"/>
            <a:pathLst>
              <a:path h="1275167" w="1642728">
                <a:moveTo>
                  <a:pt x="0" y="0"/>
                </a:moveTo>
                <a:lnTo>
                  <a:pt x="1642728" y="0"/>
                </a:lnTo>
                <a:lnTo>
                  <a:pt x="1642728" y="1275168"/>
                </a:lnTo>
                <a:lnTo>
                  <a:pt x="0" y="1275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195479" y="3508795"/>
            <a:ext cx="1549582" cy="1549582"/>
          </a:xfrm>
          <a:custGeom>
            <a:avLst/>
            <a:gdLst/>
            <a:ahLst/>
            <a:cxnLst/>
            <a:rect r="r" b="b" t="t" l="l"/>
            <a:pathLst>
              <a:path h="1549582" w="1549582">
                <a:moveTo>
                  <a:pt x="0" y="0"/>
                </a:moveTo>
                <a:lnTo>
                  <a:pt x="1549582" y="0"/>
                </a:lnTo>
                <a:lnTo>
                  <a:pt x="1549582" y="1549582"/>
                </a:lnTo>
                <a:lnTo>
                  <a:pt x="0" y="154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24591" y="3508795"/>
            <a:ext cx="1530212" cy="1549582"/>
          </a:xfrm>
          <a:custGeom>
            <a:avLst/>
            <a:gdLst/>
            <a:ahLst/>
            <a:cxnLst/>
            <a:rect r="r" b="b" t="t" l="l"/>
            <a:pathLst>
              <a:path h="1549582" w="1530212">
                <a:moveTo>
                  <a:pt x="0" y="0"/>
                </a:moveTo>
                <a:lnTo>
                  <a:pt x="1530212" y="0"/>
                </a:lnTo>
                <a:lnTo>
                  <a:pt x="1530212" y="1549582"/>
                </a:lnTo>
                <a:lnTo>
                  <a:pt x="0" y="1549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47915" y="3508795"/>
            <a:ext cx="1497283" cy="1549582"/>
          </a:xfrm>
          <a:custGeom>
            <a:avLst/>
            <a:gdLst/>
            <a:ahLst/>
            <a:cxnLst/>
            <a:rect r="r" b="b" t="t" l="l"/>
            <a:pathLst>
              <a:path h="1549582" w="1497283">
                <a:moveTo>
                  <a:pt x="0" y="0"/>
                </a:moveTo>
                <a:lnTo>
                  <a:pt x="1497283" y="0"/>
                </a:lnTo>
                <a:lnTo>
                  <a:pt x="1497283" y="1549582"/>
                </a:lnTo>
                <a:lnTo>
                  <a:pt x="0" y="1549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46831" y="1159754"/>
            <a:ext cx="9394339" cy="116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0"/>
              </a:lnSpc>
            </a:pPr>
            <a:r>
              <a:rPr lang="en-US" sz="6828">
                <a:solidFill>
                  <a:srgbClr val="FFFFFF"/>
                </a:solidFill>
                <a:latin typeface="Barlow Bold"/>
              </a:rPr>
              <a:t>Bussiness Use Case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4025" y="5795324"/>
            <a:ext cx="3172491" cy="211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3060"/>
                </a:solidFill>
                <a:latin typeface="Now Bold"/>
              </a:rPr>
              <a:t>Public Website with Ads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10311" y="5795324"/>
            <a:ext cx="3172491" cy="211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3060"/>
                </a:solidFill>
                <a:latin typeface="Now Bold"/>
              </a:rPr>
              <a:t>Real Estate Partner Platform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03451" y="5795324"/>
            <a:ext cx="3172491" cy="211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3060"/>
                </a:solidFill>
                <a:latin typeface="Now Bold"/>
              </a:rPr>
              <a:t>Sell the System to Companies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68201" y="5795324"/>
            <a:ext cx="3429272" cy="211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3060"/>
                </a:solidFill>
                <a:latin typeface="Now Bold"/>
              </a:rPr>
              <a:t>C2C Real Estate Marketplace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13571"/>
            <a:chOff x="0" y="0"/>
            <a:chExt cx="4816593" cy="345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5961"/>
            </a:xfrm>
            <a:custGeom>
              <a:avLst/>
              <a:gdLst/>
              <a:ahLst/>
              <a:cxnLst/>
              <a:rect r="r" b="b" t="t" l="l"/>
              <a:pathLst>
                <a:path h="3459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5961"/>
                  </a:lnTo>
                  <a:lnTo>
                    <a:pt x="0" y="345961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4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0755" y="2131541"/>
            <a:ext cx="6325600" cy="63256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8965" t="0" r="-18965" b="0"/>
              </a:stretch>
            </a:blipFill>
            <a:ln w="304800" cap="sq">
              <a:solidFill>
                <a:srgbClr val="054876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8394612" y="1861522"/>
            <a:ext cx="5966469" cy="140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54876"/>
                </a:solidFill>
                <a:latin typeface="Bebas Neue Bold"/>
              </a:rPr>
              <a:t>Methodology: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32530" y="4154733"/>
            <a:ext cx="8326770" cy="98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>
                <a:solidFill>
                  <a:srgbClr val="054876"/>
                </a:solidFill>
                <a:latin typeface="Hero"/>
              </a:rPr>
              <a:t>A chosen algorithm (Random Forest Regression) analyzes property details and recent sales data to predict house value.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94612" y="3759946"/>
            <a:ext cx="6251872" cy="44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54876"/>
                </a:solidFill>
                <a:latin typeface="Hero Bold"/>
              </a:rPr>
              <a:t>Algorithm: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32530" y="6195460"/>
            <a:ext cx="8326770" cy="6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>
                <a:solidFill>
                  <a:srgbClr val="054876"/>
                </a:solidFill>
                <a:latin typeface="Hero"/>
              </a:rPr>
              <a:t>Web scraping gathers data from real estate websites (e.g., Basobash, Lalpurga) focusing on sold properties.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94612" y="5638800"/>
            <a:ext cx="6251872" cy="44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54876"/>
                </a:solidFill>
                <a:latin typeface="Hero Bold"/>
              </a:rPr>
              <a:t>Data Source: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13571"/>
            <a:chOff x="0" y="0"/>
            <a:chExt cx="4816593" cy="345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5961"/>
            </a:xfrm>
            <a:custGeom>
              <a:avLst/>
              <a:gdLst/>
              <a:ahLst/>
              <a:cxnLst/>
              <a:rect r="r" b="b" t="t" l="l"/>
              <a:pathLst>
                <a:path h="3459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5961"/>
                  </a:lnTo>
                  <a:lnTo>
                    <a:pt x="0" y="345961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4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74440" y="1699522"/>
            <a:ext cx="6958879" cy="695887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3333" t="0" r="-33333" b="0"/>
              </a:stretch>
            </a:blipFill>
            <a:ln w="304800" cap="sq">
              <a:solidFill>
                <a:srgbClr val="054876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2054226"/>
            <a:ext cx="9532263" cy="140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54876"/>
                </a:solidFill>
                <a:latin typeface="Bebas Neue Bold"/>
              </a:rPr>
              <a:t>Challenges and Limitations: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9017" y="3824540"/>
            <a:ext cx="8326770" cy="6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>
                <a:solidFill>
                  <a:srgbClr val="054876"/>
                </a:solidFill>
                <a:latin typeface="Hero"/>
              </a:rPr>
              <a:t>We target a specific audience, potentially leading to a smaller user base initially.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9017" y="5162550"/>
            <a:ext cx="8326770" cy="6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>
                <a:solidFill>
                  <a:srgbClr val="054876"/>
                </a:solidFill>
                <a:latin typeface="Hero"/>
              </a:rPr>
              <a:t>Website hosting and maintenance may exceed initial ad revenue.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9017" y="6519435"/>
            <a:ext cx="8326770" cy="6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>
                <a:solidFill>
                  <a:srgbClr val="054876"/>
                </a:solidFill>
                <a:latin typeface="Hero"/>
              </a:rPr>
              <a:t>Existing real estate companies might have resources to build similar systems.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9017" y="7879780"/>
            <a:ext cx="8326770" cy="6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400">
                <a:solidFill>
                  <a:srgbClr val="054876"/>
                </a:solidFill>
                <a:latin typeface="Hero"/>
              </a:rPr>
              <a:t>Gathering and processing large datasets can be challenging.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1100" y="3400200"/>
            <a:ext cx="6251872" cy="44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54876"/>
                </a:solidFill>
                <a:latin typeface="Hero Bold"/>
              </a:rPr>
              <a:t>Limited Customer Base: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1100" y="4780550"/>
            <a:ext cx="6251872" cy="44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54876"/>
                </a:solidFill>
                <a:latin typeface="Hero Bold"/>
              </a:rPr>
              <a:t>Development Costs: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1100" y="7415271"/>
            <a:ext cx="6251872" cy="44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54876"/>
                </a:solidFill>
                <a:latin typeface="Hero Bold"/>
              </a:rPr>
              <a:t>Data Collection::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1100" y="6078861"/>
            <a:ext cx="6251872" cy="44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54876"/>
                </a:solidFill>
                <a:latin typeface="Hero Bold"/>
              </a:rPr>
              <a:t>Competition: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13571"/>
            <a:chOff x="0" y="0"/>
            <a:chExt cx="4816593" cy="345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5961"/>
            </a:xfrm>
            <a:custGeom>
              <a:avLst/>
              <a:gdLst/>
              <a:ahLst/>
              <a:cxnLst/>
              <a:rect r="r" b="b" t="t" l="l"/>
              <a:pathLst>
                <a:path h="3459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5961"/>
                  </a:lnTo>
                  <a:lnTo>
                    <a:pt x="0" y="345961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4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03686" y="1831634"/>
            <a:ext cx="6355614" cy="63556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0482" t="0" r="-30482" b="0"/>
              </a:stretch>
            </a:blipFill>
            <a:ln w="304800" cap="sq">
              <a:solidFill>
                <a:srgbClr val="054876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2054226"/>
            <a:ext cx="9532263" cy="140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54876"/>
                </a:solidFill>
                <a:latin typeface="Bebas Neue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09725"/>
            <a:ext cx="6251872" cy="4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54876"/>
                </a:solidFill>
                <a:latin typeface="Hero Bold"/>
              </a:rPr>
              <a:t>Why I Choose This Project?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805962"/>
            <a:ext cx="7686258" cy="106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54876"/>
                </a:solidFill>
                <a:latin typeface="Hero"/>
              </a:rPr>
              <a:t>Ideal for beginners to explore data science, offering learning opportunities in web scraping, data processing, model building, and deployment.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402668"/>
            <a:ext cx="6251872" cy="4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54876"/>
                </a:solidFill>
                <a:latin typeface="Hero Bold"/>
              </a:rPr>
              <a:t>Future Potential: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798906"/>
            <a:ext cx="7686258" cy="141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54876"/>
                </a:solidFill>
                <a:latin typeface="Hero"/>
              </a:rPr>
              <a:t>Expand to predict land prices, develop models for house, apartment, and land rental prices, and collaborate with companies to offer personalized product recommendations based on user search preferences.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13571"/>
            <a:chOff x="0" y="0"/>
            <a:chExt cx="4816593" cy="345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5961"/>
            </a:xfrm>
            <a:custGeom>
              <a:avLst/>
              <a:gdLst/>
              <a:ahLst/>
              <a:cxnLst/>
              <a:rect r="r" b="b" t="t" l="l"/>
              <a:pathLst>
                <a:path h="3459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5961"/>
                  </a:lnTo>
                  <a:lnTo>
                    <a:pt x="0" y="345961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4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97129" y="2706133"/>
            <a:ext cx="11093741" cy="369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51"/>
              </a:lnSpc>
            </a:pPr>
            <a:r>
              <a:rPr lang="en-US" sz="21607">
                <a:solidFill>
                  <a:srgbClr val="054876"/>
                </a:solidFill>
                <a:latin typeface="Bebas Neue Bold"/>
              </a:rPr>
              <a:t>Thank You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13571"/>
            <a:chOff x="0" y="0"/>
            <a:chExt cx="4816593" cy="345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5961"/>
            </a:xfrm>
            <a:custGeom>
              <a:avLst/>
              <a:gdLst/>
              <a:ahLst/>
              <a:cxnLst/>
              <a:rect r="r" b="b" t="t" l="l"/>
              <a:pathLst>
                <a:path h="3459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5961"/>
                  </a:lnTo>
                  <a:lnTo>
                    <a:pt x="0" y="345961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4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9306" r="0" b="13467"/>
          <a:stretch>
            <a:fillRect/>
          </a:stretch>
        </p:blipFill>
        <p:spPr>
          <a:xfrm flipH="false" flipV="false" rot="0">
            <a:off x="0" y="1314035"/>
            <a:ext cx="18288000" cy="794426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563701" y="1586731"/>
            <a:ext cx="7160597" cy="117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59"/>
              </a:lnSpc>
            </a:pPr>
            <a:r>
              <a:rPr lang="en-US" sz="6899">
                <a:solidFill>
                  <a:srgbClr val="054876"/>
                </a:solidFill>
                <a:latin typeface="Hero Bold"/>
                <a:ea typeface="Hero Bold"/>
              </a:rPr>
              <a:t>Any Queries? 🤔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DAGAyFptynE</dc:identifier>
  <dcterms:modified xsi:type="dcterms:W3CDTF">2011-08-01T06:04:30Z</dcterms:modified>
  <cp:revision>1</cp:revision>
  <dc:title>Data_Science</dc:title>
</cp:coreProperties>
</file>